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6" r:id="rId7"/>
    <p:sldId id="263" r:id="rId8"/>
    <p:sldId id="262" r:id="rId9"/>
    <p:sldId id="270" r:id="rId10"/>
    <p:sldId id="264" r:id="rId11"/>
    <p:sldId id="260" r:id="rId12"/>
    <p:sldId id="261" r:id="rId13"/>
    <p:sldId id="265" r:id="rId14"/>
  </p:sldIdLst>
  <p:sldSz cx="18288000" cy="10287000"/>
  <p:notesSz cx="6858000" cy="9144000"/>
  <p:embeddedFontLst>
    <p:embeddedFont>
      <p:font typeface="Gotham" panose="020B0604020202020204" charset="0"/>
      <p:regular r:id="rId16"/>
    </p:embeddedFont>
    <p:embeddedFont>
      <p:font typeface="Gotham Bold" panose="020B0604020202020204" charset="0"/>
      <p:regular r:id="rId17"/>
    </p:embeddedFont>
    <p:embeddedFont>
      <p:font typeface="League Gothic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9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F6FA4-6422-4597-BC78-357BB6BB2574}" type="datetimeFigureOut">
              <a:rPr lang="en-US" smtClean="0"/>
              <a:t>6/16/2025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8A770-5FE0-4A2D-A70F-DC6F7B6C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87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C8A770-5FE0-4A2D-A70F-DC6F7B6C46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5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2.jpeg"/><Relationship Id="rId12" Type="http://schemas.openxmlformats.org/officeDocument/2006/relationships/image" Target="../media/image5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54.svg"/><Relationship Id="rId5" Type="http://schemas.openxmlformats.org/officeDocument/2006/relationships/image" Target="../media/image33.png"/><Relationship Id="rId10" Type="http://schemas.openxmlformats.org/officeDocument/2006/relationships/image" Target="../media/image53.png"/><Relationship Id="rId4" Type="http://schemas.openxmlformats.org/officeDocument/2006/relationships/image" Target="../media/image4.sv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7.jpeg"/><Relationship Id="rId7" Type="http://schemas.openxmlformats.org/officeDocument/2006/relationships/image" Target="../media/image9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61.png"/><Relationship Id="rId5" Type="http://schemas.openxmlformats.org/officeDocument/2006/relationships/image" Target="../media/image59.svg"/><Relationship Id="rId10" Type="http://schemas.openxmlformats.org/officeDocument/2006/relationships/image" Target="../media/image60.jpeg"/><Relationship Id="rId4" Type="http://schemas.openxmlformats.org/officeDocument/2006/relationships/image" Target="../media/image58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4.png"/><Relationship Id="rId5" Type="http://schemas.openxmlformats.org/officeDocument/2006/relationships/image" Target="../media/image19.png"/><Relationship Id="rId10" Type="http://schemas.openxmlformats.org/officeDocument/2006/relationships/image" Target="../media/image63.png"/><Relationship Id="rId4" Type="http://schemas.openxmlformats.org/officeDocument/2006/relationships/image" Target="../media/image23.svg"/><Relationship Id="rId9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4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svg"/><Relationship Id="rId9" Type="http://schemas.openxmlformats.org/officeDocument/2006/relationships/image" Target="../media/image9.svg"/><Relationship Id="rId1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4.sv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3.sv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30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28.jpeg"/><Relationship Id="rId10" Type="http://schemas.openxmlformats.org/officeDocument/2006/relationships/image" Target="../media/image31.png"/><Relationship Id="rId4" Type="http://schemas.openxmlformats.org/officeDocument/2006/relationships/image" Target="../media/image9.sv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11" Type="http://schemas.openxmlformats.org/officeDocument/2006/relationships/image" Target="../media/image45.png"/><Relationship Id="rId5" Type="http://schemas.openxmlformats.org/officeDocument/2006/relationships/image" Target="../media/image19.png"/><Relationship Id="rId10" Type="http://schemas.openxmlformats.org/officeDocument/2006/relationships/image" Target="../media/image44.png"/><Relationship Id="rId4" Type="http://schemas.openxmlformats.org/officeDocument/2006/relationships/image" Target="../media/image40.svg"/><Relationship Id="rId9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5.png"/><Relationship Id="rId7" Type="http://schemas.openxmlformats.org/officeDocument/2006/relationships/image" Target="../media/image20.sv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7.jpeg"/><Relationship Id="rId4" Type="http://schemas.openxmlformats.org/officeDocument/2006/relationships/image" Target="../media/image26.sv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34.svg"/><Relationship Id="rId5" Type="http://schemas.openxmlformats.org/officeDocument/2006/relationships/image" Target="../media/image41.jpeg"/><Relationship Id="rId10" Type="http://schemas.openxmlformats.org/officeDocument/2006/relationships/image" Target="../media/image33.png"/><Relationship Id="rId4" Type="http://schemas.openxmlformats.org/officeDocument/2006/relationships/image" Target="../media/image20.sv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0" t="-17889" r="-49156" b="-34097"/>
            </a:stretch>
          </a:blipFill>
        </p:spPr>
      </p:sp>
      <p:sp>
        <p:nvSpPr>
          <p:cNvPr id="3" name="Freeform 3"/>
          <p:cNvSpPr/>
          <p:nvPr/>
        </p:nvSpPr>
        <p:spPr>
          <a:xfrm rot="-10252266">
            <a:off x="9332892" y="493496"/>
            <a:ext cx="3721250" cy="6002016"/>
          </a:xfrm>
          <a:custGeom>
            <a:avLst/>
            <a:gdLst/>
            <a:ahLst/>
            <a:cxnLst/>
            <a:rect l="l" t="t" r="r" b="b"/>
            <a:pathLst>
              <a:path w="3721250" h="6002016">
                <a:moveTo>
                  <a:pt x="0" y="0"/>
                </a:moveTo>
                <a:lnTo>
                  <a:pt x="3721250" y="0"/>
                </a:lnTo>
                <a:lnTo>
                  <a:pt x="3721250" y="6002016"/>
                </a:lnTo>
                <a:lnTo>
                  <a:pt x="0" y="600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91931" y="-321115"/>
            <a:ext cx="4392470" cy="43924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3880">
                    <a:alpha val="100000"/>
                  </a:srgbClr>
                </a:gs>
                <a:gs pos="100000">
                  <a:srgbClr val="D6D1E3">
                    <a:alpha val="335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94396" y="2975009"/>
            <a:ext cx="5910416" cy="5910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638216">
            <a:off x="8940853" y="7191269"/>
            <a:ext cx="3551247" cy="4729263"/>
          </a:xfrm>
          <a:custGeom>
            <a:avLst/>
            <a:gdLst/>
            <a:ahLst/>
            <a:cxnLst/>
            <a:rect l="l" t="t" r="r" b="b"/>
            <a:pathLst>
              <a:path w="3551247" h="4729263">
                <a:moveTo>
                  <a:pt x="0" y="0"/>
                </a:moveTo>
                <a:lnTo>
                  <a:pt x="3551247" y="0"/>
                </a:lnTo>
                <a:lnTo>
                  <a:pt x="3551247" y="4729263"/>
                </a:lnTo>
                <a:lnTo>
                  <a:pt x="0" y="472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193517" y="6172200"/>
            <a:ext cx="7094483" cy="4114800"/>
          </a:xfrm>
          <a:custGeom>
            <a:avLst/>
            <a:gdLst/>
            <a:ahLst/>
            <a:cxnLst/>
            <a:rect l="l" t="t" r="r" b="b"/>
            <a:pathLst>
              <a:path w="7094483" h="4114800">
                <a:moveTo>
                  <a:pt x="7094483" y="0"/>
                </a:moveTo>
                <a:lnTo>
                  <a:pt x="0" y="0"/>
                </a:lnTo>
                <a:lnTo>
                  <a:pt x="0" y="4114800"/>
                </a:lnTo>
                <a:lnTo>
                  <a:pt x="7094483" y="4114800"/>
                </a:lnTo>
                <a:lnTo>
                  <a:pt x="70944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530216" y="117170"/>
            <a:ext cx="3515899" cy="35158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25046" b="-2504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4226411" y="-2250400"/>
            <a:ext cx="4700702" cy="4735140"/>
          </a:xfrm>
          <a:custGeom>
            <a:avLst/>
            <a:gdLst/>
            <a:ahLst/>
            <a:cxnLst/>
            <a:rect l="l" t="t" r="r" b="b"/>
            <a:pathLst>
              <a:path w="4700702" h="4735140">
                <a:moveTo>
                  <a:pt x="0" y="0"/>
                </a:moveTo>
                <a:lnTo>
                  <a:pt x="4700703" y="0"/>
                </a:lnTo>
                <a:lnTo>
                  <a:pt x="4700703" y="4735140"/>
                </a:lnTo>
                <a:lnTo>
                  <a:pt x="0" y="47351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461868"/>
            <a:ext cx="7832582" cy="207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1"/>
              </a:lnSpc>
            </a:pPr>
            <a:r>
              <a:rPr lang="en-US" sz="13698" dirty="0">
                <a:solidFill>
                  <a:srgbClr val="023880"/>
                </a:solidFill>
                <a:latin typeface="League Gothic"/>
                <a:ea typeface="League Gothic"/>
                <a:cs typeface="League Gothic"/>
                <a:sym typeface="League Gothic"/>
              </a:rPr>
              <a:t>Hospital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566655"/>
            <a:ext cx="5753522" cy="2979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33"/>
              </a:lnSpc>
            </a:pPr>
            <a:r>
              <a:rPr lang="en-US" sz="13698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Information System</a:t>
            </a:r>
          </a:p>
        </p:txBody>
      </p:sp>
      <p:sp>
        <p:nvSpPr>
          <p:cNvPr id="16" name="Freeform 16"/>
          <p:cNvSpPr/>
          <p:nvPr/>
        </p:nvSpPr>
        <p:spPr>
          <a:xfrm>
            <a:off x="1028700" y="1028700"/>
            <a:ext cx="1187864" cy="1261245"/>
          </a:xfrm>
          <a:custGeom>
            <a:avLst/>
            <a:gdLst/>
            <a:ahLst/>
            <a:cxnLst/>
            <a:rect l="l" t="t" r="r" b="b"/>
            <a:pathLst>
              <a:path w="1187864" h="1261245">
                <a:moveTo>
                  <a:pt x="0" y="0"/>
                </a:moveTo>
                <a:lnTo>
                  <a:pt x="1187864" y="0"/>
                </a:lnTo>
                <a:lnTo>
                  <a:pt x="1187864" y="1261245"/>
                </a:lnTo>
                <a:lnTo>
                  <a:pt x="0" y="12612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028700" y="8410588"/>
            <a:ext cx="3494808" cy="45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4115" b="1" dirty="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Pratibha JD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8108519"/>
            <a:ext cx="2938748" cy="283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7"/>
              </a:lnSpc>
            </a:pPr>
            <a:r>
              <a:rPr lang="en-US" sz="2508" b="1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Presented By 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3" name="Freeform 3"/>
          <p:cNvSpPr/>
          <p:nvPr/>
        </p:nvSpPr>
        <p:spPr>
          <a:xfrm rot="6673934" flipH="1">
            <a:off x="733690" y="2786701"/>
            <a:ext cx="3721250" cy="6002016"/>
          </a:xfrm>
          <a:custGeom>
            <a:avLst/>
            <a:gdLst/>
            <a:ahLst/>
            <a:cxnLst/>
            <a:rect l="l" t="t" r="r" b="b"/>
            <a:pathLst>
              <a:path w="3721250" h="6002016">
                <a:moveTo>
                  <a:pt x="3721250" y="0"/>
                </a:moveTo>
                <a:lnTo>
                  <a:pt x="0" y="0"/>
                </a:lnTo>
                <a:lnTo>
                  <a:pt x="0" y="6002015"/>
                </a:lnTo>
                <a:lnTo>
                  <a:pt x="3721250" y="6002015"/>
                </a:lnTo>
                <a:lnTo>
                  <a:pt x="37212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242046" flipH="1" flipV="1">
            <a:off x="12159069" y="2445283"/>
            <a:ext cx="10794498" cy="5055538"/>
          </a:xfrm>
          <a:custGeom>
            <a:avLst/>
            <a:gdLst/>
            <a:ahLst/>
            <a:cxnLst/>
            <a:rect l="l" t="t" r="r" b="b"/>
            <a:pathLst>
              <a:path w="10309345" h="5717001">
                <a:moveTo>
                  <a:pt x="10309345" y="0"/>
                </a:moveTo>
                <a:lnTo>
                  <a:pt x="0" y="0"/>
                </a:lnTo>
                <a:lnTo>
                  <a:pt x="0" y="5717000"/>
                </a:lnTo>
                <a:lnTo>
                  <a:pt x="10309345" y="5717000"/>
                </a:lnTo>
                <a:lnTo>
                  <a:pt x="10309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204356">
            <a:off x="-474147" y="5321305"/>
            <a:ext cx="7831307" cy="6971916"/>
            <a:chOff x="0" y="0"/>
            <a:chExt cx="91299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2990" cy="812800"/>
            </a:xfrm>
            <a:custGeom>
              <a:avLst/>
              <a:gdLst/>
              <a:ahLst/>
              <a:cxnLst/>
              <a:rect l="l" t="t" r="r" b="b"/>
              <a:pathLst>
                <a:path w="912990" h="812800">
                  <a:moveTo>
                    <a:pt x="456495" y="0"/>
                  </a:moveTo>
                  <a:cubicBezTo>
                    <a:pt x="204380" y="0"/>
                    <a:pt x="0" y="181951"/>
                    <a:pt x="0" y="406400"/>
                  </a:cubicBezTo>
                  <a:cubicBezTo>
                    <a:pt x="0" y="630849"/>
                    <a:pt x="204380" y="812800"/>
                    <a:pt x="456495" y="812800"/>
                  </a:cubicBezTo>
                  <a:cubicBezTo>
                    <a:pt x="708610" y="812800"/>
                    <a:pt x="912990" y="630849"/>
                    <a:pt x="912990" y="406400"/>
                  </a:cubicBezTo>
                  <a:cubicBezTo>
                    <a:pt x="912990" y="181951"/>
                    <a:pt x="708610" y="0"/>
                    <a:pt x="456495" y="0"/>
                  </a:cubicBezTo>
                  <a:close/>
                </a:path>
              </a:pathLst>
            </a:custGeom>
            <a:blipFill>
              <a:blip r:embed="rId7"/>
              <a:stretch>
                <a:fillRect l="-16686" r="-16686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505200" y="1629486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1" y="0"/>
                </a:lnTo>
                <a:lnTo>
                  <a:pt x="860431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909787">
            <a:off x="-3036319" y="-879197"/>
            <a:ext cx="8936046" cy="3964355"/>
          </a:xfrm>
          <a:custGeom>
            <a:avLst/>
            <a:gdLst/>
            <a:ahLst/>
            <a:cxnLst/>
            <a:rect l="l" t="t" r="r" b="b"/>
            <a:pathLst>
              <a:path w="8936046" h="3964355">
                <a:moveTo>
                  <a:pt x="0" y="0"/>
                </a:moveTo>
                <a:lnTo>
                  <a:pt x="8936046" y="0"/>
                </a:lnTo>
                <a:lnTo>
                  <a:pt x="8936046" y="3964355"/>
                </a:lnTo>
                <a:lnTo>
                  <a:pt x="0" y="39643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648200" y="858152"/>
            <a:ext cx="10986085" cy="2718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9600" dirty="0">
                <a:solidFill>
                  <a:srgbClr val="000000"/>
                </a:solidFill>
                <a:latin typeface="League Gothic"/>
              </a:rPr>
              <a:t>4.Get the list of the doctors as per given specialty and salary</a:t>
            </a:r>
            <a:r>
              <a:rPr lang="en-US" sz="8800" dirty="0"/>
              <a:t> </a:t>
            </a:r>
            <a:endParaRPr lang="en-US" sz="8800" dirty="0">
              <a:solidFill>
                <a:srgbClr val="000000"/>
              </a:solidFill>
              <a:latin typeface="League Gothic"/>
              <a:sym typeface="League Goth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391400" y="3543300"/>
            <a:ext cx="7525041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SQL Query: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3D085D-C955-AE89-D716-E9A227B5E7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248" y="4000500"/>
            <a:ext cx="9454704" cy="108995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EDA80F-BC73-F6D0-F7B0-DBC52C73C5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905" y="5850608"/>
            <a:ext cx="10159691" cy="4086370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7" name="TextBox 20">
            <a:extLst>
              <a:ext uri="{FF2B5EF4-FFF2-40B4-BE49-F238E27FC236}">
                <a16:creationId xmlns:a16="http://schemas.microsoft.com/office/drawing/2014/main" id="{DDA0567B-39EA-8780-8F6D-5580AE4153A0}"/>
              </a:ext>
            </a:extLst>
          </p:cNvPr>
          <p:cNvSpPr txBox="1"/>
          <p:nvPr/>
        </p:nvSpPr>
        <p:spPr>
          <a:xfrm>
            <a:off x="7468905" y="5295900"/>
            <a:ext cx="7525041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Output 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66833"/>
            </a:stretch>
          </a:blipFill>
        </p:spPr>
      </p:sp>
      <p:sp>
        <p:nvSpPr>
          <p:cNvPr id="17" name="Freeform 17"/>
          <p:cNvSpPr/>
          <p:nvPr/>
        </p:nvSpPr>
        <p:spPr>
          <a:xfrm rot="4449002">
            <a:off x="10674582" y="2379593"/>
            <a:ext cx="9259980" cy="4427954"/>
          </a:xfrm>
          <a:custGeom>
            <a:avLst/>
            <a:gdLst/>
            <a:ahLst/>
            <a:cxnLst/>
            <a:rect l="l" t="t" r="r" b="b"/>
            <a:pathLst>
              <a:path w="9259980" h="4427954">
                <a:moveTo>
                  <a:pt x="0" y="0"/>
                </a:moveTo>
                <a:lnTo>
                  <a:pt x="9259980" y="0"/>
                </a:lnTo>
                <a:lnTo>
                  <a:pt x="9259980" y="4427954"/>
                </a:lnTo>
                <a:lnTo>
                  <a:pt x="0" y="4427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6376785">
            <a:off x="13291052" y="-444860"/>
            <a:ext cx="7094483" cy="4114800"/>
          </a:xfrm>
          <a:custGeom>
            <a:avLst/>
            <a:gdLst/>
            <a:ahLst/>
            <a:cxnLst/>
            <a:rect l="l" t="t" r="r" b="b"/>
            <a:pathLst>
              <a:path w="7094483" h="4114800">
                <a:moveTo>
                  <a:pt x="0" y="0"/>
                </a:moveTo>
                <a:lnTo>
                  <a:pt x="7094483" y="0"/>
                </a:lnTo>
                <a:lnTo>
                  <a:pt x="70944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2686277" y="7932717"/>
            <a:ext cx="901460" cy="832621"/>
          </a:xfrm>
          <a:custGeom>
            <a:avLst/>
            <a:gdLst/>
            <a:ahLst/>
            <a:cxnLst/>
            <a:rect l="l" t="t" r="r" b="b"/>
            <a:pathLst>
              <a:path w="901460" h="832621">
                <a:moveTo>
                  <a:pt x="0" y="0"/>
                </a:moveTo>
                <a:lnTo>
                  <a:pt x="901460" y="0"/>
                </a:lnTo>
                <a:lnTo>
                  <a:pt x="901460" y="832621"/>
                </a:lnTo>
                <a:lnTo>
                  <a:pt x="0" y="83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47894" y="723900"/>
            <a:ext cx="12410188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sz="8800" dirty="0">
                <a:solidFill>
                  <a:srgbClr val="000000"/>
                </a:solidFill>
                <a:latin typeface="League Gothic"/>
              </a:rPr>
              <a:t>5.Get the list of the doctors from    a given hospital </a:t>
            </a:r>
            <a:endParaRPr lang="en-US" sz="8800" dirty="0">
              <a:solidFill>
                <a:srgbClr val="000000"/>
              </a:solidFill>
              <a:latin typeface="League Gothic"/>
              <a:sym typeface="League Gothic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B5D13834-6E8F-C1F4-C1D5-B46959DF29DF}"/>
              </a:ext>
            </a:extLst>
          </p:cNvPr>
          <p:cNvSpPr txBox="1"/>
          <p:nvPr/>
        </p:nvSpPr>
        <p:spPr>
          <a:xfrm>
            <a:off x="1028700" y="3281869"/>
            <a:ext cx="8115300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SQL Query :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02CBB3FC-8147-00C8-29EE-30793B65F0AE}"/>
              </a:ext>
            </a:extLst>
          </p:cNvPr>
          <p:cNvSpPr txBox="1"/>
          <p:nvPr/>
        </p:nvSpPr>
        <p:spPr>
          <a:xfrm>
            <a:off x="1028700" y="5753101"/>
            <a:ext cx="1346570" cy="4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Output :</a:t>
            </a:r>
          </a:p>
        </p:txBody>
      </p:sp>
      <p:grpSp>
        <p:nvGrpSpPr>
          <p:cNvPr id="58" name="Group 5">
            <a:extLst>
              <a:ext uri="{FF2B5EF4-FFF2-40B4-BE49-F238E27FC236}">
                <a16:creationId xmlns:a16="http://schemas.microsoft.com/office/drawing/2014/main" id="{4062EFBD-8A65-196D-806D-0A574DBC058F}"/>
              </a:ext>
            </a:extLst>
          </p:cNvPr>
          <p:cNvGrpSpPr/>
          <p:nvPr/>
        </p:nvGrpSpPr>
        <p:grpSpPr>
          <a:xfrm>
            <a:off x="15143814" y="1588033"/>
            <a:ext cx="5910416" cy="5910416"/>
            <a:chOff x="0" y="0"/>
            <a:chExt cx="812800" cy="812800"/>
          </a:xfrm>
        </p:grpSpPr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9DC3D1D9-596B-2A1B-F23C-3580FC0E27C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5046" r="-25046"/>
              </a:stretch>
            </a:blipFill>
          </p:spPr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B0A2528A-98BC-D5E6-A75B-9FD3A025B6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675" y="3771900"/>
            <a:ext cx="11273526" cy="17459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0CD3B0E-F566-8195-2DF8-9D46F30F468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86184" y="5753100"/>
            <a:ext cx="8015369" cy="43592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11" name="Freeform 11"/>
          <p:cNvSpPr/>
          <p:nvPr/>
        </p:nvSpPr>
        <p:spPr>
          <a:xfrm rot="-502881">
            <a:off x="9898838" y="6015430"/>
            <a:ext cx="9187269" cy="4703881"/>
          </a:xfrm>
          <a:custGeom>
            <a:avLst/>
            <a:gdLst/>
            <a:ahLst/>
            <a:cxnLst/>
            <a:rect l="l" t="t" r="r" b="b"/>
            <a:pathLst>
              <a:path w="9187269" h="4703881">
                <a:moveTo>
                  <a:pt x="0" y="0"/>
                </a:moveTo>
                <a:lnTo>
                  <a:pt x="9187268" y="0"/>
                </a:lnTo>
                <a:lnTo>
                  <a:pt x="9187268" y="4703882"/>
                </a:lnTo>
                <a:lnTo>
                  <a:pt x="0" y="470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86000" y="7317887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0" y="0"/>
                </a:lnTo>
                <a:lnTo>
                  <a:pt x="860430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3309470" flipH="1">
            <a:off x="-1102567" y="-1290262"/>
            <a:ext cx="4694072" cy="5737199"/>
          </a:xfrm>
          <a:custGeom>
            <a:avLst/>
            <a:gdLst/>
            <a:ahLst/>
            <a:cxnLst/>
            <a:rect l="l" t="t" r="r" b="b"/>
            <a:pathLst>
              <a:path w="4694072" h="5737199">
                <a:moveTo>
                  <a:pt x="4694072" y="0"/>
                </a:moveTo>
                <a:lnTo>
                  <a:pt x="0" y="0"/>
                </a:lnTo>
                <a:lnTo>
                  <a:pt x="0" y="5737199"/>
                </a:lnTo>
                <a:lnTo>
                  <a:pt x="4694072" y="5737199"/>
                </a:lnTo>
                <a:lnTo>
                  <a:pt x="46940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841518" y="1028700"/>
            <a:ext cx="9042985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sz="8800" dirty="0">
                <a:solidFill>
                  <a:srgbClr val="000000"/>
                </a:solidFill>
                <a:latin typeface="League Gothic"/>
              </a:rPr>
              <a:t>6. Update doctor experience in years </a:t>
            </a:r>
            <a:endParaRPr lang="en-US" sz="8800" dirty="0">
              <a:solidFill>
                <a:srgbClr val="000000"/>
              </a:solidFill>
              <a:latin typeface="League Gothic"/>
              <a:sym typeface="League Goth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15000" y="3510773"/>
            <a:ext cx="8458158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SQL Query: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A5978A35-6FEB-72A0-F0D7-E19DA5D81772}"/>
              </a:ext>
            </a:extLst>
          </p:cNvPr>
          <p:cNvGrpSpPr/>
          <p:nvPr/>
        </p:nvGrpSpPr>
        <p:grpSpPr>
          <a:xfrm>
            <a:off x="740358" y="1225461"/>
            <a:ext cx="3515899" cy="3515899"/>
            <a:chOff x="0" y="0"/>
            <a:chExt cx="812800" cy="8128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DBBD52A-8C15-5B1D-4017-60640E2E36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25046" b="-25046"/>
              </a:stretch>
            </a:blipFill>
          </p:spPr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A292CCD-8952-293A-57AE-17646D667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4175" y="4152900"/>
            <a:ext cx="5033077" cy="170661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4C733C-2462-DAC2-32FA-58D9D83911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5072" y="6734798"/>
            <a:ext cx="9686165" cy="2523502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6" name="TextBox 19">
            <a:extLst>
              <a:ext uri="{FF2B5EF4-FFF2-40B4-BE49-F238E27FC236}">
                <a16:creationId xmlns:a16="http://schemas.microsoft.com/office/drawing/2014/main" id="{4CE6C409-A54C-819B-2915-C9A2064E5828}"/>
              </a:ext>
            </a:extLst>
          </p:cNvPr>
          <p:cNvSpPr txBox="1"/>
          <p:nvPr/>
        </p:nvSpPr>
        <p:spPr>
          <a:xfrm>
            <a:off x="5874175" y="6320967"/>
            <a:ext cx="8458158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Output 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0" t="-17889" r="-49156" b="-34097"/>
            </a:stretch>
          </a:blipFill>
        </p:spPr>
      </p:sp>
      <p:sp>
        <p:nvSpPr>
          <p:cNvPr id="3" name="Freeform 3"/>
          <p:cNvSpPr/>
          <p:nvPr/>
        </p:nvSpPr>
        <p:spPr>
          <a:xfrm rot="-10252266">
            <a:off x="9332892" y="493496"/>
            <a:ext cx="3721250" cy="6002016"/>
          </a:xfrm>
          <a:custGeom>
            <a:avLst/>
            <a:gdLst/>
            <a:ahLst/>
            <a:cxnLst/>
            <a:rect l="l" t="t" r="r" b="b"/>
            <a:pathLst>
              <a:path w="3721250" h="6002016">
                <a:moveTo>
                  <a:pt x="0" y="0"/>
                </a:moveTo>
                <a:lnTo>
                  <a:pt x="3721250" y="0"/>
                </a:lnTo>
                <a:lnTo>
                  <a:pt x="3721250" y="6002016"/>
                </a:lnTo>
                <a:lnTo>
                  <a:pt x="0" y="6002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091931" y="-321115"/>
            <a:ext cx="4392470" cy="439247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23880">
                    <a:alpha val="100000"/>
                  </a:srgbClr>
                </a:gs>
                <a:gs pos="100000">
                  <a:srgbClr val="D6D1E3">
                    <a:alpha val="335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94396" y="2975009"/>
            <a:ext cx="5910416" cy="5910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638216">
            <a:off x="8940853" y="7191269"/>
            <a:ext cx="3551247" cy="4729263"/>
          </a:xfrm>
          <a:custGeom>
            <a:avLst/>
            <a:gdLst/>
            <a:ahLst/>
            <a:cxnLst/>
            <a:rect l="l" t="t" r="r" b="b"/>
            <a:pathLst>
              <a:path w="3551247" h="4729263">
                <a:moveTo>
                  <a:pt x="0" y="0"/>
                </a:moveTo>
                <a:lnTo>
                  <a:pt x="3551247" y="0"/>
                </a:lnTo>
                <a:lnTo>
                  <a:pt x="3551247" y="4729263"/>
                </a:lnTo>
                <a:lnTo>
                  <a:pt x="0" y="472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193517" y="6172200"/>
            <a:ext cx="7094483" cy="4114800"/>
          </a:xfrm>
          <a:custGeom>
            <a:avLst/>
            <a:gdLst/>
            <a:ahLst/>
            <a:cxnLst/>
            <a:rect l="l" t="t" r="r" b="b"/>
            <a:pathLst>
              <a:path w="7094483" h="4114800">
                <a:moveTo>
                  <a:pt x="7094483" y="0"/>
                </a:moveTo>
                <a:lnTo>
                  <a:pt x="0" y="0"/>
                </a:lnTo>
                <a:lnTo>
                  <a:pt x="0" y="4114800"/>
                </a:lnTo>
                <a:lnTo>
                  <a:pt x="7094483" y="4114800"/>
                </a:lnTo>
                <a:lnTo>
                  <a:pt x="709448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3530216" y="117170"/>
            <a:ext cx="3515899" cy="35158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25046" b="-25046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28700" y="1028700"/>
            <a:ext cx="1187864" cy="1261245"/>
          </a:xfrm>
          <a:custGeom>
            <a:avLst/>
            <a:gdLst/>
            <a:ahLst/>
            <a:cxnLst/>
            <a:rect l="l" t="t" r="r" b="b"/>
            <a:pathLst>
              <a:path w="1187864" h="1261245">
                <a:moveTo>
                  <a:pt x="0" y="0"/>
                </a:moveTo>
                <a:lnTo>
                  <a:pt x="1187864" y="0"/>
                </a:lnTo>
                <a:lnTo>
                  <a:pt x="1187864" y="1261245"/>
                </a:lnTo>
                <a:lnTo>
                  <a:pt x="0" y="12612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03959" y="4865183"/>
            <a:ext cx="555618" cy="513189"/>
          </a:xfrm>
          <a:custGeom>
            <a:avLst/>
            <a:gdLst/>
            <a:ahLst/>
            <a:cxnLst/>
            <a:rect l="l" t="t" r="r" b="b"/>
            <a:pathLst>
              <a:path w="555618" h="513189">
                <a:moveTo>
                  <a:pt x="0" y="0"/>
                </a:moveTo>
                <a:lnTo>
                  <a:pt x="555618" y="0"/>
                </a:lnTo>
                <a:lnTo>
                  <a:pt x="555618" y="513189"/>
                </a:lnTo>
                <a:lnTo>
                  <a:pt x="0" y="5131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28700" y="5049902"/>
            <a:ext cx="6031778" cy="2074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1"/>
              </a:lnSpc>
            </a:pPr>
            <a:r>
              <a:rPr lang="en-US" sz="13698" dirty="0">
                <a:solidFill>
                  <a:srgbClr val="02388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3" name="Freeform 3"/>
          <p:cNvSpPr/>
          <p:nvPr/>
        </p:nvSpPr>
        <p:spPr>
          <a:xfrm rot="6673934" flipH="1">
            <a:off x="524797" y="-1243267"/>
            <a:ext cx="3721250" cy="6002016"/>
          </a:xfrm>
          <a:custGeom>
            <a:avLst/>
            <a:gdLst/>
            <a:ahLst/>
            <a:cxnLst/>
            <a:rect l="l" t="t" r="r" b="b"/>
            <a:pathLst>
              <a:path w="3721250" h="6002016">
                <a:moveTo>
                  <a:pt x="3721249" y="0"/>
                </a:moveTo>
                <a:lnTo>
                  <a:pt x="0" y="0"/>
                </a:lnTo>
                <a:lnTo>
                  <a:pt x="0" y="6002016"/>
                </a:lnTo>
                <a:lnTo>
                  <a:pt x="3721249" y="6002016"/>
                </a:lnTo>
                <a:lnTo>
                  <a:pt x="372124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64236" y="1028700"/>
            <a:ext cx="5910416" cy="591041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2566" r="-7527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5748433"/>
            <a:ext cx="18288000" cy="7019734"/>
          </a:xfrm>
          <a:custGeom>
            <a:avLst/>
            <a:gdLst/>
            <a:ahLst/>
            <a:cxnLst/>
            <a:rect l="l" t="t" r="r" b="b"/>
            <a:pathLst>
              <a:path w="18288000" h="7019734">
                <a:moveTo>
                  <a:pt x="0" y="0"/>
                </a:moveTo>
                <a:lnTo>
                  <a:pt x="18288000" y="0"/>
                </a:lnTo>
                <a:lnTo>
                  <a:pt x="18288000" y="7019734"/>
                </a:lnTo>
                <a:lnTo>
                  <a:pt x="0" y="70197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248400" y="8181457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3" y="0"/>
                </a:lnTo>
                <a:lnTo>
                  <a:pt x="753373" y="695844"/>
                </a:lnTo>
                <a:lnTo>
                  <a:pt x="0" y="6958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30600" y="1499209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4" y="0"/>
                </a:lnTo>
                <a:lnTo>
                  <a:pt x="753374" y="695843"/>
                </a:lnTo>
                <a:lnTo>
                  <a:pt x="0" y="6958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410454" y="1333500"/>
            <a:ext cx="7753346" cy="1484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95"/>
              </a:lnSpc>
            </a:pPr>
            <a:r>
              <a:rPr lang="en-US" sz="127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Project Overview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3537A93-85D0-21E7-9C49-3C81036F9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304" y="2832646"/>
            <a:ext cx="7828496" cy="5892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8" b="1" dirty="0">
                <a:solidFill>
                  <a:srgbClr val="000000"/>
                </a:solidFill>
                <a:latin typeface="Gotham"/>
                <a:cs typeface="Gotham"/>
              </a:rPr>
              <a:t>Objective: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Manage hospital and doctor records using SQL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508" dirty="0">
              <a:solidFill>
                <a:srgbClr val="000000"/>
              </a:solidFill>
              <a:latin typeface="Gotham"/>
              <a:cs typeface="Gotham"/>
            </a:endParaRP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8" b="1" dirty="0">
                <a:solidFill>
                  <a:srgbClr val="000000"/>
                </a:solidFill>
                <a:latin typeface="Gotham"/>
                <a:cs typeface="Gotham"/>
              </a:rPr>
              <a:t>Tools Used: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SQL Server Management Studio (SSMS)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508" dirty="0">
              <a:solidFill>
                <a:srgbClr val="000000"/>
              </a:solidFill>
              <a:latin typeface="Gotham"/>
              <a:cs typeface="Gotham"/>
            </a:endParaRP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8" b="1" dirty="0">
                <a:solidFill>
                  <a:srgbClr val="000000"/>
                </a:solidFill>
                <a:latin typeface="Gotham"/>
                <a:cs typeface="Gotham"/>
              </a:rPr>
              <a:t>Tables: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8" b="1" dirty="0">
                <a:solidFill>
                  <a:srgbClr val="000000"/>
                </a:solidFill>
                <a:latin typeface="Gotham"/>
                <a:cs typeface="Gotham"/>
              </a:rPr>
              <a:t>Hospital 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(</a:t>
            </a:r>
            <a:r>
              <a:rPr lang="en-US" altLang="en-US" sz="2508" dirty="0" err="1">
                <a:solidFill>
                  <a:srgbClr val="000000"/>
                </a:solidFill>
                <a:latin typeface="Gotham"/>
                <a:cs typeface="Gotham"/>
              </a:rPr>
              <a:t>Hospital_Id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[PK] , Name, </a:t>
            </a:r>
            <a:r>
              <a:rPr lang="en-US" altLang="en-US" sz="2508" dirty="0" err="1">
                <a:solidFill>
                  <a:srgbClr val="000000"/>
                </a:solidFill>
                <a:latin typeface="Gotham"/>
                <a:cs typeface="Gotham"/>
              </a:rPr>
              <a:t>Bed_Count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)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508" b="1" dirty="0">
                <a:solidFill>
                  <a:srgbClr val="000000"/>
                </a:solidFill>
                <a:latin typeface="Gotham"/>
                <a:cs typeface="Gotham"/>
              </a:rPr>
              <a:t>Doctor 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(</a:t>
            </a:r>
            <a:r>
              <a:rPr lang="en-US" altLang="en-US" sz="2508" dirty="0" err="1">
                <a:solidFill>
                  <a:srgbClr val="000000"/>
                </a:solidFill>
                <a:latin typeface="Gotham"/>
                <a:cs typeface="Gotham"/>
              </a:rPr>
              <a:t>Doctor_Id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[PK], Doctor_Name, 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 </a:t>
            </a:r>
            <a:r>
              <a:rPr lang="en-US" altLang="en-US" sz="2508" dirty="0" err="1">
                <a:solidFill>
                  <a:srgbClr val="000000"/>
                </a:solidFill>
                <a:latin typeface="Gotham"/>
                <a:cs typeface="Gotham"/>
              </a:rPr>
              <a:t>Hospital_Id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[FK], </a:t>
            </a:r>
            <a:r>
              <a:rPr lang="en-US" altLang="en-US" sz="2508" dirty="0" err="1">
                <a:solidFill>
                  <a:srgbClr val="000000"/>
                </a:solidFill>
                <a:latin typeface="Gotham"/>
                <a:cs typeface="Gotham"/>
              </a:rPr>
              <a:t>Joining_Date</a:t>
            </a: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, Specialty,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508" dirty="0">
                <a:solidFill>
                  <a:srgbClr val="000000"/>
                </a:solidFill>
                <a:latin typeface="Gotham"/>
                <a:cs typeface="Gotham"/>
              </a:rPr>
              <a:t>  Salary, Experience)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508" dirty="0">
              <a:solidFill>
                <a:srgbClr val="000000"/>
              </a:solidFill>
              <a:latin typeface="Gotham"/>
              <a:cs typeface="Gotha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8A9F4-E786-5266-B91E-8A236FBCF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3E59B4-6F7E-D88C-FD1C-149302C9F4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AEDCEAA-F4A6-7FC1-E49F-963DC0390BB3}"/>
              </a:ext>
            </a:extLst>
          </p:cNvPr>
          <p:cNvSpPr/>
          <p:nvPr/>
        </p:nvSpPr>
        <p:spPr>
          <a:xfrm rot="-502881">
            <a:off x="9898838" y="6015430"/>
            <a:ext cx="9187269" cy="4703881"/>
          </a:xfrm>
          <a:custGeom>
            <a:avLst/>
            <a:gdLst/>
            <a:ahLst/>
            <a:cxnLst/>
            <a:rect l="l" t="t" r="r" b="b"/>
            <a:pathLst>
              <a:path w="9187269" h="4703881">
                <a:moveTo>
                  <a:pt x="0" y="0"/>
                </a:moveTo>
                <a:lnTo>
                  <a:pt x="9187268" y="0"/>
                </a:lnTo>
                <a:lnTo>
                  <a:pt x="9187268" y="4703882"/>
                </a:lnTo>
                <a:lnTo>
                  <a:pt x="0" y="4703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8F89A6C-6508-5A84-1736-9903EDEDA675}"/>
              </a:ext>
            </a:extLst>
          </p:cNvPr>
          <p:cNvSpPr/>
          <p:nvPr/>
        </p:nvSpPr>
        <p:spPr>
          <a:xfrm>
            <a:off x="5867400" y="8996975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0" y="0"/>
                </a:lnTo>
                <a:lnTo>
                  <a:pt x="860430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8ACAD7E-02CF-73BA-4A5A-90E02C754C31}"/>
              </a:ext>
            </a:extLst>
          </p:cNvPr>
          <p:cNvGrpSpPr/>
          <p:nvPr/>
        </p:nvGrpSpPr>
        <p:grpSpPr>
          <a:xfrm>
            <a:off x="-1830131" y="2183654"/>
            <a:ext cx="8103346" cy="8103346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2582623-C68D-246D-4E5B-809C6F2498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0987" r="-39105"/>
              </a:stretch>
            </a:blipFill>
          </p:spPr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2213668-55F8-2B1A-C477-437B9917390A}"/>
              </a:ext>
            </a:extLst>
          </p:cNvPr>
          <p:cNvSpPr/>
          <p:nvPr/>
        </p:nvSpPr>
        <p:spPr>
          <a:xfrm rot="3309470" flipH="1">
            <a:off x="-1102567" y="-1290262"/>
            <a:ext cx="4694072" cy="5737199"/>
          </a:xfrm>
          <a:custGeom>
            <a:avLst/>
            <a:gdLst/>
            <a:ahLst/>
            <a:cxnLst/>
            <a:rect l="l" t="t" r="r" b="b"/>
            <a:pathLst>
              <a:path w="4694072" h="5737199">
                <a:moveTo>
                  <a:pt x="4694072" y="0"/>
                </a:moveTo>
                <a:lnTo>
                  <a:pt x="0" y="0"/>
                </a:lnTo>
                <a:lnTo>
                  <a:pt x="0" y="5737199"/>
                </a:lnTo>
                <a:lnTo>
                  <a:pt x="4694072" y="5737199"/>
                </a:lnTo>
                <a:lnTo>
                  <a:pt x="469407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2626739-AEA5-3158-3615-E7B0F5156F88}"/>
              </a:ext>
            </a:extLst>
          </p:cNvPr>
          <p:cNvSpPr txBox="1"/>
          <p:nvPr/>
        </p:nvSpPr>
        <p:spPr>
          <a:xfrm>
            <a:off x="6594708" y="1605222"/>
            <a:ext cx="9424537" cy="274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0885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Tasks Performed in Microsoft SQL Sever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B191EC54-2B7E-24C2-C7E9-9FA9D1B6B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754" y="4568140"/>
            <a:ext cx="10927646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b="1" dirty="0">
                <a:solidFill>
                  <a:srgbClr val="000000"/>
                </a:solidFill>
                <a:latin typeface="Gotham"/>
                <a:cs typeface="Gotham"/>
              </a:rPr>
              <a:t>Tasks: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b="1" dirty="0">
              <a:solidFill>
                <a:srgbClr val="000000"/>
              </a:solidFill>
              <a:latin typeface="Gotham"/>
              <a:cs typeface="Gotham"/>
            </a:endParaRP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1. Connect to your database server and print its version .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2. Add 50 sample records.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3. Fetch Hospital and Doctor Information using hospital Id and  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    doctor Id.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4. Get the list of the doctors as per given specialty and salary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5. Get the list of the doctors from a given hospital. </a:t>
            </a:r>
          </a:p>
          <a:p>
            <a:pPr marR="0" lvl="0" indent="0" fontAlgn="base">
              <a:lnSpc>
                <a:spcPts val="3487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3000" dirty="0"/>
              <a:t>  6. Update doctor experience in years .</a:t>
            </a:r>
            <a:endParaRPr lang="en-US" altLang="en-US" sz="3000" dirty="0">
              <a:solidFill>
                <a:srgbClr val="000000"/>
              </a:solidFill>
              <a:latin typeface="Gotham"/>
              <a:cs typeface="Gotham"/>
            </a:endParaRP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D2C88FD-8794-E664-692E-2E038B562B18}"/>
              </a:ext>
            </a:extLst>
          </p:cNvPr>
          <p:cNvSpPr/>
          <p:nvPr/>
        </p:nvSpPr>
        <p:spPr>
          <a:xfrm>
            <a:off x="15697752" y="1786291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0" y="0"/>
                </a:lnTo>
                <a:lnTo>
                  <a:pt x="860430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1679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3" name="Freeform 3"/>
          <p:cNvSpPr/>
          <p:nvPr/>
        </p:nvSpPr>
        <p:spPr>
          <a:xfrm rot="6376785">
            <a:off x="9771854" y="-895659"/>
            <a:ext cx="7094483" cy="4114800"/>
          </a:xfrm>
          <a:custGeom>
            <a:avLst/>
            <a:gdLst/>
            <a:ahLst/>
            <a:cxnLst/>
            <a:rect l="l" t="t" r="r" b="b"/>
            <a:pathLst>
              <a:path w="7094483" h="4114800">
                <a:moveTo>
                  <a:pt x="0" y="0"/>
                </a:moveTo>
                <a:lnTo>
                  <a:pt x="7094483" y="0"/>
                </a:lnTo>
                <a:lnTo>
                  <a:pt x="70944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604446" y="1028700"/>
            <a:ext cx="9018103" cy="8229600"/>
            <a:chOff x="0" y="0"/>
            <a:chExt cx="890677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0677" cy="812800"/>
            </a:xfrm>
            <a:custGeom>
              <a:avLst/>
              <a:gdLst/>
              <a:ahLst/>
              <a:cxnLst/>
              <a:rect l="l" t="t" r="r" b="b"/>
              <a:pathLst>
                <a:path w="890677" h="812800">
                  <a:moveTo>
                    <a:pt x="445338" y="0"/>
                  </a:moveTo>
                  <a:cubicBezTo>
                    <a:pt x="199385" y="0"/>
                    <a:pt x="0" y="181951"/>
                    <a:pt x="0" y="406400"/>
                  </a:cubicBezTo>
                  <a:cubicBezTo>
                    <a:pt x="0" y="630849"/>
                    <a:pt x="199385" y="812800"/>
                    <a:pt x="445338" y="812800"/>
                  </a:cubicBezTo>
                  <a:cubicBezTo>
                    <a:pt x="691292" y="812800"/>
                    <a:pt x="890677" y="630849"/>
                    <a:pt x="890677" y="406400"/>
                  </a:cubicBezTo>
                  <a:cubicBezTo>
                    <a:pt x="890677" y="181951"/>
                    <a:pt x="691292" y="0"/>
                    <a:pt x="445338" y="0"/>
                  </a:cubicBezTo>
                  <a:close/>
                </a:path>
              </a:pathLst>
            </a:custGeom>
            <a:blipFill>
              <a:blip r:embed="rId5"/>
              <a:stretch>
                <a:fillRect l="-27696" r="-9273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268200" y="2247900"/>
            <a:ext cx="6901481" cy="7055418"/>
          </a:xfrm>
          <a:custGeom>
            <a:avLst/>
            <a:gdLst/>
            <a:ahLst/>
            <a:cxnLst/>
            <a:rect l="l" t="t" r="r" b="b"/>
            <a:pathLst>
              <a:path w="6901481" h="7055418">
                <a:moveTo>
                  <a:pt x="0" y="0"/>
                </a:moveTo>
                <a:lnTo>
                  <a:pt x="6901482" y="0"/>
                </a:lnTo>
                <a:lnTo>
                  <a:pt x="6901482" y="7055418"/>
                </a:lnTo>
                <a:lnTo>
                  <a:pt x="0" y="70554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76889" y="7895980"/>
            <a:ext cx="901460" cy="832621"/>
          </a:xfrm>
          <a:custGeom>
            <a:avLst/>
            <a:gdLst/>
            <a:ahLst/>
            <a:cxnLst/>
            <a:rect l="l" t="t" r="r" b="b"/>
            <a:pathLst>
              <a:path w="901460" h="832621">
                <a:moveTo>
                  <a:pt x="0" y="0"/>
                </a:moveTo>
                <a:lnTo>
                  <a:pt x="901460" y="0"/>
                </a:lnTo>
                <a:lnTo>
                  <a:pt x="901460" y="832621"/>
                </a:lnTo>
                <a:lnTo>
                  <a:pt x="0" y="83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38300" y="1104900"/>
            <a:ext cx="7581900" cy="1226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37"/>
              </a:lnSpc>
            </a:pPr>
            <a:r>
              <a:rPr lang="en-US" sz="108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Database Design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77197CB-6B09-4681-C6D2-6A15D9969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8" y="2400300"/>
            <a:ext cx="10508839" cy="5358811"/>
          </a:xfrm>
        </p:spPr>
      </p:pic>
      <p:sp>
        <p:nvSpPr>
          <p:cNvPr id="25" name="TextBox 18">
            <a:extLst>
              <a:ext uri="{FF2B5EF4-FFF2-40B4-BE49-F238E27FC236}">
                <a16:creationId xmlns:a16="http://schemas.microsoft.com/office/drawing/2014/main" id="{836BC3CF-5705-803D-BB7B-858A6EFE15F9}"/>
              </a:ext>
            </a:extLst>
          </p:cNvPr>
          <p:cNvSpPr txBox="1"/>
          <p:nvPr/>
        </p:nvSpPr>
        <p:spPr>
          <a:xfrm>
            <a:off x="633907" y="8118690"/>
            <a:ext cx="9845828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endParaRPr lang="en-US" sz="2508" dirty="0">
              <a:solidFill>
                <a:srgbClr val="000000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731B96-012B-18AA-5F4C-B6D349F75FC1}"/>
              </a:ext>
            </a:extLst>
          </p:cNvPr>
          <p:cNvSpPr txBox="1"/>
          <p:nvPr/>
        </p:nvSpPr>
        <p:spPr>
          <a:xfrm>
            <a:off x="2514600" y="3980646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[PK]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9A8AC-93CB-6859-F77E-A8951B42A9BA}"/>
              </a:ext>
            </a:extLst>
          </p:cNvPr>
          <p:cNvSpPr txBox="1"/>
          <p:nvPr/>
        </p:nvSpPr>
        <p:spPr>
          <a:xfrm>
            <a:off x="7924800" y="35241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[PK]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E30C3E-5014-E0A5-9D8E-7D519218FF0B}"/>
              </a:ext>
            </a:extLst>
          </p:cNvPr>
          <p:cNvSpPr txBox="1"/>
          <p:nvPr/>
        </p:nvSpPr>
        <p:spPr>
          <a:xfrm>
            <a:off x="8077200" y="504819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[FK]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257F67-77B3-931B-537B-B5F6E60C4495}"/>
              </a:ext>
            </a:extLst>
          </p:cNvPr>
          <p:cNvSpPr txBox="1"/>
          <p:nvPr/>
        </p:nvSpPr>
        <p:spPr>
          <a:xfrm>
            <a:off x="571562" y="6828277"/>
            <a:ext cx="4610038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[PK] – Primary Key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231F3C-C23B-9C4D-3366-62D0B19B09DF}"/>
              </a:ext>
            </a:extLst>
          </p:cNvPr>
          <p:cNvSpPr txBox="1"/>
          <p:nvPr/>
        </p:nvSpPr>
        <p:spPr>
          <a:xfrm>
            <a:off x="609600" y="7325261"/>
            <a:ext cx="4610038" cy="413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[FK] – Foreign Key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1B5FA6-66B9-8F11-6310-BDC280087017}"/>
              </a:ext>
            </a:extLst>
          </p:cNvPr>
          <p:cNvSpPr txBox="1"/>
          <p:nvPr/>
        </p:nvSpPr>
        <p:spPr>
          <a:xfrm>
            <a:off x="609599" y="7858661"/>
            <a:ext cx="10776919" cy="86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otham" panose="020B0604020202020204" charset="0"/>
                <a:cs typeface="Gotham" panose="020B0604020202020204" charset="0"/>
              </a:rPr>
              <a:t>         -  - </a:t>
            </a:r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One-to-Many relationship</a:t>
            </a:r>
          </a:p>
          <a:p>
            <a:pPr>
              <a:lnSpc>
                <a:spcPct val="75000"/>
              </a:lnSpc>
            </a:pPr>
            <a:br>
              <a:rPr lang="en-US" sz="2000" dirty="0">
                <a:latin typeface="Gotham" panose="020B0604020202020204" charset="0"/>
                <a:cs typeface="Gotham" panose="020B0604020202020204" charset="0"/>
              </a:rPr>
            </a:br>
            <a:r>
              <a:rPr lang="en-US" sz="2000" dirty="0">
                <a:latin typeface="Gotham" panose="020B0604020202020204" charset="0"/>
                <a:cs typeface="Gotham" panose="020B0604020202020204" charset="0"/>
              </a:rPr>
              <a:t>(One hospital can have many doctors, but each doctor belongs to one hospital)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D2A4F9-0D65-B4BB-21B3-022C4CE559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7" y="7858450"/>
            <a:ext cx="836407" cy="308578"/>
          </a:xfrm>
          <a:prstGeom prst="rect">
            <a:avLst/>
          </a:prstGeom>
        </p:spPr>
      </p:pic>
      <p:sp>
        <p:nvSpPr>
          <p:cNvPr id="35" name="Freeform 15">
            <a:extLst>
              <a:ext uri="{FF2B5EF4-FFF2-40B4-BE49-F238E27FC236}">
                <a16:creationId xmlns:a16="http://schemas.microsoft.com/office/drawing/2014/main" id="{D994FA94-2A1B-A94B-1EF4-E2CF61F0B516}"/>
              </a:ext>
            </a:extLst>
          </p:cNvPr>
          <p:cNvSpPr/>
          <p:nvPr/>
        </p:nvSpPr>
        <p:spPr>
          <a:xfrm>
            <a:off x="220028" y="1046692"/>
            <a:ext cx="901460" cy="832621"/>
          </a:xfrm>
          <a:custGeom>
            <a:avLst/>
            <a:gdLst/>
            <a:ahLst/>
            <a:cxnLst/>
            <a:rect l="l" t="t" r="r" b="b"/>
            <a:pathLst>
              <a:path w="901460" h="832621">
                <a:moveTo>
                  <a:pt x="0" y="0"/>
                </a:moveTo>
                <a:lnTo>
                  <a:pt x="901460" y="0"/>
                </a:lnTo>
                <a:lnTo>
                  <a:pt x="901460" y="832621"/>
                </a:lnTo>
                <a:lnTo>
                  <a:pt x="0" y="8326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51953" y="-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4" name="Freeform 4"/>
          <p:cNvSpPr/>
          <p:nvPr/>
        </p:nvSpPr>
        <p:spPr>
          <a:xfrm rot="1678042">
            <a:off x="-2046771" y="5484236"/>
            <a:ext cx="11068689" cy="6138091"/>
          </a:xfrm>
          <a:custGeom>
            <a:avLst/>
            <a:gdLst/>
            <a:ahLst/>
            <a:cxnLst/>
            <a:rect l="l" t="t" r="r" b="b"/>
            <a:pathLst>
              <a:path w="11068689" h="6138091">
                <a:moveTo>
                  <a:pt x="0" y="0"/>
                </a:moveTo>
                <a:lnTo>
                  <a:pt x="11068689" y="0"/>
                </a:lnTo>
                <a:lnTo>
                  <a:pt x="11068689" y="6138091"/>
                </a:lnTo>
                <a:lnTo>
                  <a:pt x="0" y="613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38400" y="1323457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4" y="0"/>
                </a:lnTo>
                <a:lnTo>
                  <a:pt x="753374" y="695843"/>
                </a:lnTo>
                <a:lnTo>
                  <a:pt x="0" y="695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706600" y="8105257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4" y="0"/>
                </a:lnTo>
                <a:lnTo>
                  <a:pt x="753374" y="695843"/>
                </a:lnTo>
                <a:lnTo>
                  <a:pt x="0" y="6958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894972" y="1333500"/>
            <a:ext cx="6806047" cy="138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0885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Structure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8E5AF08B-9713-6C96-BA1D-8E6DD605C3C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72" y="4000500"/>
            <a:ext cx="10430628" cy="4038600"/>
          </a:xfrm>
        </p:spPr>
      </p:pic>
      <p:sp>
        <p:nvSpPr>
          <p:cNvPr id="35" name="TextBox 19">
            <a:extLst>
              <a:ext uri="{FF2B5EF4-FFF2-40B4-BE49-F238E27FC236}">
                <a16:creationId xmlns:a16="http://schemas.microsoft.com/office/drawing/2014/main" id="{763E2953-05BB-5CE3-9BF2-0D88D208BD34}"/>
              </a:ext>
            </a:extLst>
          </p:cNvPr>
          <p:cNvSpPr txBox="1"/>
          <p:nvPr/>
        </p:nvSpPr>
        <p:spPr>
          <a:xfrm>
            <a:off x="4047372" y="3205669"/>
            <a:ext cx="8458158" cy="4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40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Table Structure for Hospital :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6268531-E099-969F-E6F1-26F63F24C480}"/>
              </a:ext>
            </a:extLst>
          </p:cNvPr>
          <p:cNvSpPr/>
          <p:nvPr/>
        </p:nvSpPr>
        <p:spPr>
          <a:xfrm>
            <a:off x="8770747" y="8186478"/>
            <a:ext cx="746505" cy="533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BE69-5C23-ACF1-D9CF-BB09D75CB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C9653-CC67-5828-CFF1-0205DC7AD1D2}"/>
              </a:ext>
            </a:extLst>
          </p:cNvPr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49913F2-285D-045A-6C32-0EE64B407DBF}"/>
              </a:ext>
            </a:extLst>
          </p:cNvPr>
          <p:cNvSpPr/>
          <p:nvPr/>
        </p:nvSpPr>
        <p:spPr>
          <a:xfrm>
            <a:off x="1447800" y="848438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4" y="0"/>
                </a:lnTo>
                <a:lnTo>
                  <a:pt x="753374" y="695843"/>
                </a:lnTo>
                <a:lnTo>
                  <a:pt x="0" y="69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89D79A6-625B-2F94-4DC7-E2A4CD251693}"/>
              </a:ext>
            </a:extLst>
          </p:cNvPr>
          <p:cNvSpPr/>
          <p:nvPr/>
        </p:nvSpPr>
        <p:spPr>
          <a:xfrm>
            <a:off x="14706600" y="8105257"/>
            <a:ext cx="753374" cy="695843"/>
          </a:xfrm>
          <a:custGeom>
            <a:avLst/>
            <a:gdLst/>
            <a:ahLst/>
            <a:cxnLst/>
            <a:rect l="l" t="t" r="r" b="b"/>
            <a:pathLst>
              <a:path w="753374" h="695843">
                <a:moveTo>
                  <a:pt x="0" y="0"/>
                </a:moveTo>
                <a:lnTo>
                  <a:pt x="753374" y="0"/>
                </a:lnTo>
                <a:lnTo>
                  <a:pt x="753374" y="695843"/>
                </a:lnTo>
                <a:lnTo>
                  <a:pt x="0" y="6958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0212AE-17BF-EDB2-8DD9-6326B1C7402E}"/>
              </a:ext>
            </a:extLst>
          </p:cNvPr>
          <p:cNvSpPr txBox="1"/>
          <p:nvPr/>
        </p:nvSpPr>
        <p:spPr>
          <a:xfrm>
            <a:off x="2904372" y="647700"/>
            <a:ext cx="6806047" cy="1389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0885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Table Structure</a:t>
            </a: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56720C88-3300-A77D-89F2-1B6A218853F9}"/>
              </a:ext>
            </a:extLst>
          </p:cNvPr>
          <p:cNvSpPr txBox="1"/>
          <p:nvPr/>
        </p:nvSpPr>
        <p:spPr>
          <a:xfrm>
            <a:off x="2971800" y="2019300"/>
            <a:ext cx="8458158" cy="45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4000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Table Structure for Doctor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074F08-A1AF-2435-9D53-F2C64E4E3C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72854"/>
            <a:ext cx="13411200" cy="3274615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6F54AB2-FD7D-DBA2-0A38-75761467D7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56" y="6311389"/>
            <a:ext cx="13366801" cy="3327911"/>
          </a:xfr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24125A0-8D4A-0AC8-67F0-6C8870A0E439}"/>
              </a:ext>
            </a:extLst>
          </p:cNvPr>
          <p:cNvGrpSpPr/>
          <p:nvPr/>
        </p:nvGrpSpPr>
        <p:grpSpPr>
          <a:xfrm>
            <a:off x="2895600" y="5731652"/>
            <a:ext cx="13581086" cy="441876"/>
            <a:chOff x="3733800" y="5753100"/>
            <a:chExt cx="12573000" cy="51982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21356A-41D0-0513-F3E9-409FE2E5B18F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947469"/>
              <a:ext cx="58674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8B96CA-BF5D-CB9C-AF0F-5BD36F2C28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0" y="5753100"/>
              <a:ext cx="381000" cy="19436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6E1DC24-AB06-2935-1A8C-D7ADEB68C74F}"/>
                </a:ext>
              </a:extLst>
            </p:cNvPr>
            <p:cNvCxnSpPr>
              <a:cxnSpLocks/>
            </p:cNvCxnSpPr>
            <p:nvPr/>
          </p:nvCxnSpPr>
          <p:spPr>
            <a:xfrm>
              <a:off x="9982200" y="5753100"/>
              <a:ext cx="228600" cy="51982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B6129CE-F7C8-7786-63B1-4CD664F76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0800" y="5947469"/>
              <a:ext cx="228600" cy="3254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B86A39-E974-7672-9284-78DB83F12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400" y="5947469"/>
              <a:ext cx="58674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B97FA-E5DA-FB05-F0BA-29F4C64CED4F}"/>
              </a:ext>
            </a:extLst>
          </p:cNvPr>
          <p:cNvGrpSpPr/>
          <p:nvPr/>
        </p:nvGrpSpPr>
        <p:grpSpPr>
          <a:xfrm>
            <a:off x="2904372" y="6088954"/>
            <a:ext cx="13581086" cy="441876"/>
            <a:chOff x="3733800" y="5753100"/>
            <a:chExt cx="12573000" cy="519820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B3B09D-834D-DD31-B2A9-6ACB47683086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947469"/>
              <a:ext cx="58674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BEE87F-93E3-89A2-4351-0A0D62008A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1200" y="5753100"/>
              <a:ext cx="381000" cy="194369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EAC63D0-2E41-4E56-A760-E1F91A6ADD5B}"/>
                </a:ext>
              </a:extLst>
            </p:cNvPr>
            <p:cNvCxnSpPr>
              <a:cxnSpLocks/>
            </p:cNvCxnSpPr>
            <p:nvPr/>
          </p:nvCxnSpPr>
          <p:spPr>
            <a:xfrm>
              <a:off x="9982200" y="5753100"/>
              <a:ext cx="228600" cy="51982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AFCBB90-A1B6-404C-17B3-7ADB8F157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0800" y="5947469"/>
              <a:ext cx="228600" cy="325451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5F02D22-2E9D-0D75-CF62-E990B7DE4E9D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400" y="5947469"/>
              <a:ext cx="5867400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77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6284976"/>
            <a:ext cx="18288000" cy="8004048"/>
          </a:xfrm>
          <a:custGeom>
            <a:avLst/>
            <a:gdLst/>
            <a:ahLst/>
            <a:cxnLst/>
            <a:rect l="l" t="t" r="r" b="b"/>
            <a:pathLst>
              <a:path w="18288000" h="8004048">
                <a:moveTo>
                  <a:pt x="0" y="0"/>
                </a:moveTo>
                <a:lnTo>
                  <a:pt x="18288000" y="0"/>
                </a:lnTo>
                <a:lnTo>
                  <a:pt x="18288000" y="8004048"/>
                </a:lnTo>
                <a:lnTo>
                  <a:pt x="0" y="800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46969" y="6409624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0" y="0"/>
                </a:lnTo>
                <a:lnTo>
                  <a:pt x="860430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flipH="1">
            <a:off x="12954000" y="-558377"/>
            <a:ext cx="5962231" cy="573354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3260" r="-2326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121114" y="1140371"/>
            <a:ext cx="11147086" cy="2748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559"/>
              </a:lnSpc>
            </a:pPr>
            <a:r>
              <a:rPr lang="en-US" sz="10885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1. Connect to your database server and print its version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3579626" y="509885"/>
            <a:ext cx="4979742" cy="5090815"/>
          </a:xfrm>
          <a:custGeom>
            <a:avLst/>
            <a:gdLst/>
            <a:ahLst/>
            <a:cxnLst/>
            <a:rect l="l" t="t" r="r" b="b"/>
            <a:pathLst>
              <a:path w="4979742" h="5090815">
                <a:moveTo>
                  <a:pt x="0" y="0"/>
                </a:moveTo>
                <a:lnTo>
                  <a:pt x="4979743" y="0"/>
                </a:lnTo>
                <a:lnTo>
                  <a:pt x="4979743" y="5090815"/>
                </a:lnTo>
                <a:lnTo>
                  <a:pt x="0" y="5090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9AD6CE-C6B9-B2D9-D58F-90EB431D65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5543" y="6145270"/>
            <a:ext cx="10576798" cy="183374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A7711558-A10A-4D50-C0F1-6838E6E0D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3850068"/>
            <a:ext cx="4038600" cy="679710"/>
          </a:xfrm>
        </p:spPr>
        <p:txBody>
          <a:bodyPr/>
          <a:lstStyle/>
          <a:p>
            <a:r>
              <a:rPr lang="en-US" sz="3200" dirty="0"/>
              <a:t>SQL Query :</a:t>
            </a:r>
          </a:p>
          <a:p>
            <a:endParaRPr lang="en-US" dirty="0"/>
          </a:p>
        </p:txBody>
      </p:sp>
      <p:sp>
        <p:nvSpPr>
          <p:cNvPr id="28" name="Content Placeholder 24">
            <a:extLst>
              <a:ext uri="{FF2B5EF4-FFF2-40B4-BE49-F238E27FC236}">
                <a16:creationId xmlns:a16="http://schemas.microsoft.com/office/drawing/2014/main" id="{1AB0F4F9-916B-2604-7D24-A0E606F491B9}"/>
              </a:ext>
            </a:extLst>
          </p:cNvPr>
          <p:cNvSpPr txBox="1">
            <a:spLocks/>
          </p:cNvSpPr>
          <p:nvPr/>
        </p:nvSpPr>
        <p:spPr>
          <a:xfrm>
            <a:off x="1295400" y="5606790"/>
            <a:ext cx="4038600" cy="67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Output :</a:t>
            </a:r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5821DAC-81C2-ABC4-D9B8-03F58D724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6057" y="4573413"/>
            <a:ext cx="5962231" cy="87404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5" name="Freeform 5"/>
          <p:cNvSpPr/>
          <p:nvPr/>
        </p:nvSpPr>
        <p:spPr>
          <a:xfrm rot="-2379193" flipH="1">
            <a:off x="12766621" y="1430723"/>
            <a:ext cx="3151679" cy="4608988"/>
          </a:xfrm>
          <a:custGeom>
            <a:avLst/>
            <a:gdLst/>
            <a:ahLst/>
            <a:cxnLst/>
            <a:rect l="l" t="t" r="r" b="b"/>
            <a:pathLst>
              <a:path w="4176986" h="5105206">
                <a:moveTo>
                  <a:pt x="4176986" y="0"/>
                </a:moveTo>
                <a:lnTo>
                  <a:pt x="0" y="0"/>
                </a:lnTo>
                <a:lnTo>
                  <a:pt x="0" y="5105206"/>
                </a:lnTo>
                <a:lnTo>
                  <a:pt x="4176986" y="5105206"/>
                </a:lnTo>
                <a:lnTo>
                  <a:pt x="417698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484350" y="4239514"/>
            <a:ext cx="8054642" cy="7596332"/>
            <a:chOff x="0" y="0"/>
            <a:chExt cx="861839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1839" cy="812800"/>
            </a:xfrm>
            <a:custGeom>
              <a:avLst/>
              <a:gdLst/>
              <a:ahLst/>
              <a:cxnLst/>
              <a:rect l="l" t="t" r="r" b="b"/>
              <a:pathLst>
                <a:path w="861839" h="812800">
                  <a:moveTo>
                    <a:pt x="430919" y="0"/>
                  </a:moveTo>
                  <a:cubicBezTo>
                    <a:pt x="192929" y="0"/>
                    <a:pt x="0" y="181951"/>
                    <a:pt x="0" y="406400"/>
                  </a:cubicBezTo>
                  <a:cubicBezTo>
                    <a:pt x="0" y="630849"/>
                    <a:pt x="192929" y="812800"/>
                    <a:pt x="430919" y="812800"/>
                  </a:cubicBezTo>
                  <a:cubicBezTo>
                    <a:pt x="668909" y="812800"/>
                    <a:pt x="861839" y="630849"/>
                    <a:pt x="861839" y="406400"/>
                  </a:cubicBezTo>
                  <a:cubicBezTo>
                    <a:pt x="861839" y="181951"/>
                    <a:pt x="668909" y="0"/>
                    <a:pt x="43091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80797" y="38100"/>
              <a:ext cx="70024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096999" y="-413775"/>
            <a:ext cx="5567093" cy="555727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3768" r="-6325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9525000" y="1943100"/>
            <a:ext cx="901460" cy="832621"/>
          </a:xfrm>
          <a:custGeom>
            <a:avLst/>
            <a:gdLst/>
            <a:ahLst/>
            <a:cxnLst/>
            <a:rect l="l" t="t" r="r" b="b"/>
            <a:pathLst>
              <a:path w="901460" h="832621">
                <a:moveTo>
                  <a:pt x="0" y="0"/>
                </a:moveTo>
                <a:lnTo>
                  <a:pt x="901460" y="0"/>
                </a:lnTo>
                <a:lnTo>
                  <a:pt x="901460" y="832622"/>
                </a:lnTo>
                <a:lnTo>
                  <a:pt x="0" y="832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H="1">
            <a:off x="-234928" y="7613221"/>
            <a:ext cx="4813283" cy="2673779"/>
          </a:xfrm>
          <a:custGeom>
            <a:avLst/>
            <a:gdLst/>
            <a:ahLst/>
            <a:cxnLst/>
            <a:rect l="l" t="t" r="r" b="b"/>
            <a:pathLst>
              <a:path w="4813283" h="2673779">
                <a:moveTo>
                  <a:pt x="4813284" y="0"/>
                </a:moveTo>
                <a:lnTo>
                  <a:pt x="0" y="0"/>
                </a:lnTo>
                <a:lnTo>
                  <a:pt x="0" y="2673779"/>
                </a:lnTo>
                <a:lnTo>
                  <a:pt x="4813284" y="2673779"/>
                </a:lnTo>
                <a:lnTo>
                  <a:pt x="4813284" y="0"/>
                </a:lnTo>
                <a:close/>
              </a:path>
            </a:pathLst>
          </a:custGeom>
          <a:blipFill>
            <a:blip r:embed="rId8"/>
            <a:stretch>
              <a:fillRect l="-10493" t="-18847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28699" y="1562100"/>
            <a:ext cx="9922750" cy="2865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10899" dirty="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2. Add  50 Sample Records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4501069"/>
            <a:ext cx="8115300" cy="41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SQL Query 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F45AE1A-3A9E-3286-0C71-E2F28AE11E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699" y="5124847"/>
            <a:ext cx="14507116" cy="3795698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C68486E0-076B-B1DC-B248-BA7B1F12C3AD}"/>
              </a:ext>
            </a:extLst>
          </p:cNvPr>
          <p:cNvSpPr/>
          <p:nvPr/>
        </p:nvSpPr>
        <p:spPr>
          <a:xfrm>
            <a:off x="6797295" y="9182100"/>
            <a:ext cx="746505" cy="5334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6683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554200" y="6475933"/>
            <a:ext cx="860431" cy="794725"/>
          </a:xfrm>
          <a:custGeom>
            <a:avLst/>
            <a:gdLst/>
            <a:ahLst/>
            <a:cxnLst/>
            <a:rect l="l" t="t" r="r" b="b"/>
            <a:pathLst>
              <a:path w="860431" h="794725">
                <a:moveTo>
                  <a:pt x="0" y="0"/>
                </a:moveTo>
                <a:lnTo>
                  <a:pt x="860430" y="0"/>
                </a:lnTo>
                <a:lnTo>
                  <a:pt x="860430" y="794725"/>
                </a:lnTo>
                <a:lnTo>
                  <a:pt x="0" y="794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flipH="1">
            <a:off x="13716000" y="-801562"/>
            <a:ext cx="7162800" cy="693566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3260" r="-23260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396669" y="266700"/>
            <a:ext cx="13710665" cy="2718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559"/>
              </a:lnSpc>
            </a:pPr>
            <a:r>
              <a:rPr lang="en-US" sz="9600" dirty="0">
                <a:solidFill>
                  <a:srgbClr val="000000"/>
                </a:solidFill>
                <a:latin typeface="League Gothic"/>
              </a:rPr>
              <a:t>3. Fetch Hospital and Doctor Information using hospital Id and doctor Id</a:t>
            </a:r>
            <a:endParaRPr lang="en-US" sz="9600" dirty="0">
              <a:solidFill>
                <a:srgbClr val="000000"/>
              </a:solidFill>
              <a:latin typeface="League Gothic"/>
              <a:sym typeface="League Goth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3401" y="2978717"/>
            <a:ext cx="2590205" cy="4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SQL Query :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4640735" y="1714500"/>
            <a:ext cx="4401749" cy="4357234"/>
          </a:xfrm>
          <a:custGeom>
            <a:avLst/>
            <a:gdLst/>
            <a:ahLst/>
            <a:cxnLst/>
            <a:rect l="l" t="t" r="r" b="b"/>
            <a:pathLst>
              <a:path w="4979742" h="5090815">
                <a:moveTo>
                  <a:pt x="0" y="0"/>
                </a:moveTo>
                <a:lnTo>
                  <a:pt x="4979743" y="0"/>
                </a:lnTo>
                <a:lnTo>
                  <a:pt x="4979743" y="5090815"/>
                </a:lnTo>
                <a:lnTo>
                  <a:pt x="0" y="5090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DACA565-EF18-D701-19F5-F8A1FAE03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630" y="3494431"/>
            <a:ext cx="7082488" cy="410367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73F710-B8C6-ADAC-181F-0C3F65079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143" y="8501287"/>
            <a:ext cx="13710665" cy="1013897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24" name="TextBox 18">
            <a:extLst>
              <a:ext uri="{FF2B5EF4-FFF2-40B4-BE49-F238E27FC236}">
                <a16:creationId xmlns:a16="http://schemas.microsoft.com/office/drawing/2014/main" id="{4586569B-7859-A277-5A3E-C6231D960534}"/>
              </a:ext>
            </a:extLst>
          </p:cNvPr>
          <p:cNvSpPr txBox="1"/>
          <p:nvPr/>
        </p:nvSpPr>
        <p:spPr>
          <a:xfrm>
            <a:off x="555172" y="7958640"/>
            <a:ext cx="2590205" cy="413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2508" b="1" dirty="0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Output :</a:t>
            </a:r>
          </a:p>
        </p:txBody>
      </p:sp>
      <p:sp>
        <p:nvSpPr>
          <p:cNvPr id="25" name="Freeform 4">
            <a:extLst>
              <a:ext uri="{FF2B5EF4-FFF2-40B4-BE49-F238E27FC236}">
                <a16:creationId xmlns:a16="http://schemas.microsoft.com/office/drawing/2014/main" id="{970B4AF0-4D0F-8466-B94E-49AA79F9435D}"/>
              </a:ext>
            </a:extLst>
          </p:cNvPr>
          <p:cNvSpPr/>
          <p:nvPr/>
        </p:nvSpPr>
        <p:spPr>
          <a:xfrm rot="17357954" flipH="1">
            <a:off x="12183474" y="2445283"/>
            <a:ext cx="10794498" cy="5055538"/>
          </a:xfrm>
          <a:custGeom>
            <a:avLst/>
            <a:gdLst/>
            <a:ahLst/>
            <a:cxnLst/>
            <a:rect l="l" t="t" r="r" b="b"/>
            <a:pathLst>
              <a:path w="10309345" h="5717001">
                <a:moveTo>
                  <a:pt x="10309345" y="0"/>
                </a:moveTo>
                <a:lnTo>
                  <a:pt x="0" y="0"/>
                </a:lnTo>
                <a:lnTo>
                  <a:pt x="0" y="5717000"/>
                </a:lnTo>
                <a:lnTo>
                  <a:pt x="10309345" y="5717000"/>
                </a:lnTo>
                <a:lnTo>
                  <a:pt x="10309345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t="-136915" b="-136915"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312</Words>
  <Application>Microsoft Office PowerPoint</Application>
  <PresentationFormat>Custom</PresentationFormat>
  <Paragraphs>58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Gotham Bold</vt:lpstr>
      <vt:lpstr>Gotham</vt:lpstr>
      <vt:lpstr>Arial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Hospital Care Medical Presentation</dc:title>
  <dc:creator>Admin</dc:creator>
  <cp:lastModifiedBy>Jayvant Desale</cp:lastModifiedBy>
  <cp:revision>25</cp:revision>
  <dcterms:created xsi:type="dcterms:W3CDTF">2006-08-16T00:00:00Z</dcterms:created>
  <dcterms:modified xsi:type="dcterms:W3CDTF">2025-06-15T21:50:32Z</dcterms:modified>
  <dc:identifier>DAGqcFOTah8</dc:identifier>
</cp:coreProperties>
</file>